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activeX/activeX4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activeX/activeX5.xml" ContentType="application/vnd.ms-office.activeX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65" r:id="rId4"/>
    <p:sldId id="268" r:id="rId5"/>
    <p:sldId id="260" r:id="rId6"/>
    <p:sldId id="261" r:id="rId7"/>
    <p:sldId id="266" r:id="rId8"/>
    <p:sldId id="262" r:id="rId9"/>
    <p:sldId id="269" r:id="rId10"/>
    <p:sldId id="271" r:id="rId11"/>
    <p:sldId id="273" r:id="rId12"/>
    <p:sldId id="274" r:id="rId13"/>
    <p:sldId id="263" r:id="rId14"/>
  </p:sldIdLst>
  <p:sldSz cx="9144000" cy="6858000" type="screen4x3"/>
  <p:notesSz cx="6797675" cy="9926638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A9CA67-7EB0-4593-A720-3652850CC7AC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91A0B-A741-4CE8-B970-72CE32B61C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081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4420C-31BB-4523-9DFD-084D15C0FDB6}" type="slidenum">
              <a:rPr lang="it-IT" smtClean="0"/>
              <a:pPr>
                <a:spcBef>
                  <a:spcPct val="0"/>
                </a:spcBef>
              </a:pPr>
              <a:t>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1589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AC34A1-1DA9-4355-8B49-60C93BCCA643}" type="slidenum">
              <a:rPr lang="it-IT" smtClean="0"/>
              <a:pPr>
                <a:spcBef>
                  <a:spcPct val="0"/>
                </a:spcBef>
              </a:pPr>
              <a:t>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13266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C7FA5B-FEA2-4CBC-B746-AFD2C496ED21}" type="slidenum">
              <a:rPr lang="it-IT" smtClean="0"/>
              <a:pPr>
                <a:spcBef>
                  <a:spcPct val="0"/>
                </a:spcBef>
              </a:pPr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42704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0903BD-8D09-4FB6-93CA-2B699DB30C04}" type="slidenum">
              <a:rPr lang="it-IT" smtClean="0"/>
              <a:pPr>
                <a:spcBef>
                  <a:spcPct val="0"/>
                </a:spcBef>
              </a:pPr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3460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4FDC33-E2ED-4278-A46D-61127E9D5E9B}" type="slidenum">
              <a:rPr lang="it-IT" smtClean="0"/>
              <a:pPr>
                <a:spcBef>
                  <a:spcPct val="0"/>
                </a:spcBef>
              </a:pPr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6956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CD4110-3E95-47CF-A7BD-23501DB053D4}" type="slidenum">
              <a:rPr lang="it-IT" smtClean="0"/>
              <a:pPr>
                <a:spcBef>
                  <a:spcPct val="0"/>
                </a:spcBef>
              </a:pPr>
              <a:t>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07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9CE12-894B-4E37-9C90-67D5391F61BE}" type="slidenum">
              <a:rPr lang="it-IT" smtClean="0"/>
              <a:pPr>
                <a:spcBef>
                  <a:spcPct val="0"/>
                </a:spcBef>
              </a:pPr>
              <a:t>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6043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AF640-B9B4-4402-8C68-F2695043EF86}" type="slidenum">
              <a:rPr lang="it-IT" smtClean="0"/>
              <a:pPr>
                <a:spcBef>
                  <a:spcPct val="0"/>
                </a:spcBef>
              </a:pPr>
              <a:t>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2978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C52D3D-CA7F-4C02-9B84-8F8E47B71EA6}" type="slidenum">
              <a:rPr lang="it-IT" smtClean="0"/>
              <a:pPr>
                <a:spcBef>
                  <a:spcPct val="0"/>
                </a:spcBef>
              </a:pPr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593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C9CB-9A58-4486-B8A0-FCD9911DF3DE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F9C1-7734-4D37-A641-2951CC61BF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0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F0E1-C1E0-4A01-A869-75728EB8053E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C361-BB94-4039-91D8-2B38E3597F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35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9403-53C7-4DA6-9A20-2766672FDA3F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4F0-CB40-4F42-B7BB-C8DEEB65B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15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3B3F-0EB5-4300-B681-9469CA712FD0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90A8-9D35-495E-BAC2-0556117179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2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9206-BCBA-49C7-AFD0-B08934534990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0939-1A37-411A-9B6B-C79BEF72BB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94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FF34-6476-4D65-BF1D-1C2EB349931B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B930-2832-4B50-8FC2-93D4E436CF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5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9049-15EA-4D1C-8B30-75FE7FD26C70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E412-07EC-4375-A1AD-A8A6F94330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9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86E2-8332-43C0-84D5-7F4E0A65E7CA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9CCE-3CBA-4830-9661-8795C69A3F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92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7B99-617D-4363-96B7-5AC87A7657E2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A7B4-B916-4B38-B8D5-453D7C03F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8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CD45-A56D-4A88-BC94-2384C9192C9F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C215-AFD2-4B94-BB65-57F11D1D49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1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9F0B-1001-4215-BB8A-8001172CC5B3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73C6-0688-4733-ABE2-EBC1D3666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06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7F783-0DC3-4C1B-BCD6-5FFB77457F72}" type="datetimeFigureOut">
              <a:rPr lang="it-IT"/>
              <a:pPr>
                <a:defRPr/>
              </a:pPr>
              <a:t>14/10/2014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CC9444-8409-4E4F-84FF-351C9CBF4E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3076" name="Immagine 3" descr="Base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pic>
        <p:nvPicPr>
          <p:cNvPr id="3078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"/>
          <a:stretch>
            <a:fillRect/>
          </a:stretch>
        </p:blipFill>
        <p:spPr bwMode="auto">
          <a:xfrm>
            <a:off x="0" y="1138238"/>
            <a:ext cx="86264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708775" y="5878513"/>
            <a:ext cx="24352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endParaRPr lang="it-IT" dirty="0">
              <a:latin typeface="+mn-lt"/>
              <a:cs typeface="Arial" charset="0"/>
            </a:endParaRPr>
          </a:p>
          <a:p>
            <a:pPr algn="r" eaLnBrk="1" hangingPunct="1">
              <a:defRPr/>
            </a:pPr>
            <a:r>
              <a:rPr lang="it-IT" dirty="0">
                <a:latin typeface="+mn-lt"/>
                <a:cs typeface="Arial" charset="0"/>
              </a:rPr>
              <a:t>Roma, 15 ottobre 2014</a:t>
            </a:r>
          </a:p>
          <a:p>
            <a:pPr algn="r" eaLnBrk="1" hangingPunct="1">
              <a:defRPr/>
            </a:pPr>
            <a:r>
              <a:rPr lang="it-IT" dirty="0">
                <a:latin typeface="+mn-lt"/>
                <a:cs typeface="Arial" charset="0"/>
              </a:rPr>
              <a:t>Alessandra Pesce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3" descr="Base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magine 3" descr="2012_euro_etta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0860" r="6665" b="15779"/>
          <a:stretch>
            <a:fillRect/>
          </a:stretch>
        </p:blipFill>
        <p:spPr bwMode="auto">
          <a:xfrm>
            <a:off x="2339975" y="1155700"/>
            <a:ext cx="4370388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arrotondato 5">
            <a:hlinkClick r:id="rId4" action="ppaction://hlinksldjump"/>
          </p:cNvPr>
          <p:cNvSpPr/>
          <p:nvPr/>
        </p:nvSpPr>
        <p:spPr>
          <a:xfrm>
            <a:off x="179388" y="5229225"/>
            <a:ext cx="1008062" cy="4318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2019</a:t>
            </a:r>
          </a:p>
        </p:txBody>
      </p:sp>
      <p:sp>
        <p:nvSpPr>
          <p:cNvPr id="9" name="Rettangolo arrotondato 8">
            <a:hlinkClick r:id="rId4" action="ppaction://hlinksldjump"/>
          </p:cNvPr>
          <p:cNvSpPr/>
          <p:nvPr/>
        </p:nvSpPr>
        <p:spPr>
          <a:xfrm>
            <a:off x="5054600" y="2035175"/>
            <a:ext cx="33115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b="1" u="sng" dirty="0"/>
              <a:t>2012</a:t>
            </a:r>
          </a:p>
          <a:p>
            <a:pPr eaLnBrk="1" hangingPunct="1">
              <a:defRPr/>
            </a:pPr>
            <a:r>
              <a:rPr lang="it-IT" b="1" dirty="0"/>
              <a:t>Pagamenti diretti: RPU &amp; Art68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79388" y="4210050"/>
            <a:ext cx="100806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2012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85938" y="6450013"/>
            <a:ext cx="7358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Fonte: elaborazioni INEA su dati AGEA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388" y="144463"/>
            <a:ext cx="735171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Il Rapporto sullo Stato dell’Agricoltura 2014 </a:t>
            </a:r>
          </a:p>
          <a:p>
            <a:pPr algn="ctr"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distribuzione territoriale delle risorse dei PB (2)</a:t>
            </a:r>
            <a:endParaRPr lang="it-IT" dirty="0">
              <a:latin typeface="Arial" charset="0"/>
              <a:cs typeface="Arial" charset="0"/>
            </a:endParaRPr>
          </a:p>
        </p:txBody>
      </p:sp>
      <p:sp>
        <p:nvSpPr>
          <p:cNvPr id="20489" name="CasellaDiTesto 2"/>
          <p:cNvSpPr txBox="1">
            <a:spLocks noChangeArrowheads="1"/>
          </p:cNvSpPr>
          <p:nvPr/>
        </p:nvSpPr>
        <p:spPr bwMode="auto">
          <a:xfrm>
            <a:off x="0" y="2147888"/>
            <a:ext cx="164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3" descr="Base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2019_euro_etta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1150" r="6665" b="16112"/>
          <a:stretch>
            <a:fillRect/>
          </a:stretch>
        </p:blipFill>
        <p:spPr bwMode="auto">
          <a:xfrm>
            <a:off x="2339975" y="1155700"/>
            <a:ext cx="437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arrotondato 8">
            <a:hlinkClick r:id="rId4" action="ppaction://hlinksldjump"/>
          </p:cNvPr>
          <p:cNvSpPr/>
          <p:nvPr/>
        </p:nvSpPr>
        <p:spPr>
          <a:xfrm>
            <a:off x="5219700" y="1870075"/>
            <a:ext cx="331311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b="1" u="sng" dirty="0"/>
              <a:t>2019</a:t>
            </a:r>
          </a:p>
          <a:p>
            <a:pPr eaLnBrk="1" hangingPunct="1">
              <a:defRPr/>
            </a:pPr>
            <a:r>
              <a:rPr lang="it-IT" b="1" dirty="0"/>
              <a:t>Pagamenti diretti: PB </a:t>
            </a:r>
            <a:r>
              <a:rPr lang="it-IT" b="1" dirty="0" err="1"/>
              <a:t>&amp;greening</a:t>
            </a:r>
            <a:endParaRPr lang="it-IT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179388" y="5229225"/>
            <a:ext cx="100806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2019</a:t>
            </a:r>
          </a:p>
        </p:txBody>
      </p:sp>
      <p:sp>
        <p:nvSpPr>
          <p:cNvPr id="13" name="Rettangolo arrotondato 12">
            <a:hlinkClick r:id="rId5" action="ppaction://hlinksldjump"/>
          </p:cNvPr>
          <p:cNvSpPr/>
          <p:nvPr/>
        </p:nvSpPr>
        <p:spPr>
          <a:xfrm>
            <a:off x="179388" y="4210050"/>
            <a:ext cx="1008062" cy="4318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2012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55763" y="6345238"/>
            <a:ext cx="73088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Fonte: elaborazioni INEA su dati AGEA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79388" y="144463"/>
            <a:ext cx="735171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Il Rapporto sullo Stato dell’Agricoltura 2014 </a:t>
            </a:r>
          </a:p>
          <a:p>
            <a:pPr algn="ctr"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distribuzione territoriale delle risorse dei PB (3)</a:t>
            </a:r>
            <a:endParaRPr lang="it-I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3" descr="Base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388" y="1341438"/>
            <a:ext cx="8280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defTabSz="914400" eaLnBrk="1" hangingPunct="1">
              <a:buFontTx/>
              <a:buChar char="•"/>
              <a:defRPr/>
            </a:pPr>
            <a:endParaRPr lang="it-IT" sz="3500" b="1" dirty="0" bmk="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defTabSz="914400" eaLnBrk="1" hangingPunct="1">
              <a:buFont typeface="Wingdings" pitchFamily="2" charset="2"/>
              <a:buChar char="ü"/>
              <a:defRPr/>
            </a:pPr>
            <a:r>
              <a:rPr lang="it-IT" sz="3000" b="1" dirty="0" bmk="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Agevolare il processo di </a:t>
            </a:r>
            <a:r>
              <a:rPr lang="it-IT" sz="3000" b="1" dirty="0" err="1" bmk="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governance</a:t>
            </a:r>
            <a:r>
              <a:rPr lang="it-IT" sz="3000" b="1" dirty="0" bmk="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(possesso terreni)</a:t>
            </a:r>
          </a:p>
          <a:p>
            <a:pPr algn="just" defTabSz="914400" eaLnBrk="1" hangingPunct="1">
              <a:buFont typeface="Wingdings" pitchFamily="2" charset="2"/>
              <a:buChar char="ü"/>
              <a:defRPr/>
            </a:pPr>
            <a:r>
              <a:rPr lang="it-IT" sz="3000" b="1" dirty="0" bmk="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Frenare possibili fenomeni speculativi</a:t>
            </a:r>
          </a:p>
          <a:p>
            <a:pPr algn="just" defTabSz="914400" eaLnBrk="1" hangingPunct="1">
              <a:buFont typeface="Wingdings" pitchFamily="2" charset="2"/>
              <a:buChar char="ü"/>
              <a:defRPr/>
            </a:pPr>
            <a:r>
              <a:rPr lang="it-IT" sz="3000" b="1" dirty="0" bmk="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Avviare un percorso di monitoraggio strategico</a:t>
            </a:r>
          </a:p>
          <a:p>
            <a:pPr algn="just" defTabSz="914400" eaLnBrk="1" hangingPunct="1">
              <a:buFont typeface="Wingdings" pitchFamily="2" charset="2"/>
              <a:buChar char="ü"/>
              <a:defRPr/>
            </a:pPr>
            <a:r>
              <a:rPr lang="it-IT" sz="3000" b="1" dirty="0" bmk="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Valutare gli impatti sul sistema fondiario</a:t>
            </a:r>
          </a:p>
          <a:p>
            <a:pPr algn="just" defTabSz="914400" eaLnBrk="1" hangingPunct="1">
              <a:buFont typeface="Wingdings" pitchFamily="2" charset="2"/>
              <a:buChar char="ü"/>
              <a:defRPr/>
            </a:pPr>
            <a:r>
              <a:rPr lang="it-IT" sz="3000" b="1" dirty="0" bmk="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Valutare gli effetti complessivi della riforma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388" y="144463"/>
            <a:ext cx="735171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Il Rapporto sullo Stato dell’Agricoltura 2014 </a:t>
            </a:r>
          </a:p>
          <a:p>
            <a:pPr algn="ctr"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Alcune questioni aperte per la PAC di domani</a:t>
            </a:r>
            <a:endParaRPr lang="it-I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23556" name="Immagine 3" descr="Base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31763" y="206375"/>
            <a:ext cx="7820026" cy="7080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 contributi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65200"/>
            <a:ext cx="8567738" cy="2185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defTabSz="914400" eaLnBrk="1" hangingPunct="1">
              <a:defRPr/>
            </a:pPr>
            <a:endParaRPr lang="it-IT" sz="1600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algn="ctr" defTabSz="914400" eaLnBrk="1" hangingPunct="1">
              <a:defRPr/>
            </a:pPr>
            <a:r>
              <a:rPr lang="it-IT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Il rapporto sullo stato dell’Agricoltura è frutto del lavoro dei ricercatori dell’INEA</a:t>
            </a:r>
          </a:p>
          <a:p>
            <a:pPr defTabSz="914400" eaLnBrk="1" hangingPunct="1">
              <a:defRPr/>
            </a:pPr>
            <a:endParaRPr lang="it-IT" sz="2000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defTabSz="914400" eaLnBrk="1" hangingPunct="1">
              <a:defRPr/>
            </a:pPr>
            <a:r>
              <a:rPr lang="it-IT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 questa edizione hanno contribuito:</a:t>
            </a:r>
          </a:p>
          <a:p>
            <a:pPr defTabSz="914400" eaLnBrk="1" hangingPunct="1">
              <a:defRPr/>
            </a:pPr>
            <a:r>
              <a:rPr lang="it-IT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Francesca Pierri, Alfonso Scardera, Maria Rosaria Pupo D’Andrea, Vincenzo </a:t>
            </a:r>
            <a:r>
              <a:rPr lang="it-IT" sz="2000" dirty="0" err="1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Carè</a:t>
            </a:r>
            <a:r>
              <a:rPr lang="it-IT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, Raffaella Di Napoli, Daniela Storti, Maria Carmela Macrì</a:t>
            </a:r>
            <a:r>
              <a:rPr lang="it-IT" sz="2000" dirty="0">
                <a:solidFill>
                  <a:schemeClr val="bg1"/>
                </a:solidFill>
                <a:cs typeface="Arial" pitchFamily="34" charset="0"/>
              </a:rPr>
              <a:t>, Annalisa Zezza, </a:t>
            </a:r>
            <a:r>
              <a:rPr lang="it-IT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Fabio Pierangeli</a:t>
            </a:r>
            <a:r>
              <a:rPr lang="it-IT" sz="2000" dirty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it-IT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Silvia Vanino, Luca Ruscio,  Serena </a:t>
            </a:r>
            <a:r>
              <a:rPr lang="it-IT" sz="2000" dirty="0" err="1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Tarangioli</a:t>
            </a:r>
            <a:r>
              <a:rPr lang="it-IT" sz="20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it-IT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573213" y="3600450"/>
            <a:ext cx="5083175" cy="1570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dirty="0"/>
              <a:t>Grazie per </a:t>
            </a:r>
            <a:r>
              <a:rPr lang="it-IT" sz="2400" dirty="0" smtClean="0"/>
              <a:t>l’attenzione</a:t>
            </a:r>
            <a:endParaRPr lang="it-IT" sz="2400" dirty="0"/>
          </a:p>
          <a:p>
            <a:pPr algn="ctr" eaLnBrk="1" hangingPunct="1">
              <a:defRPr/>
            </a:pPr>
            <a:endParaRPr lang="it-IT" sz="2400" dirty="0"/>
          </a:p>
          <a:p>
            <a:pPr algn="ctr" eaLnBrk="1" hangingPunct="1">
              <a:defRPr/>
            </a:pPr>
            <a:r>
              <a:rPr lang="it-IT" sz="2400" dirty="0"/>
              <a:t>Alessandra Pesce</a:t>
            </a:r>
          </a:p>
          <a:p>
            <a:pPr algn="ctr" eaLnBrk="1" hangingPunct="1">
              <a:defRPr/>
            </a:pPr>
            <a:r>
              <a:rPr lang="it-IT" sz="2400" dirty="0"/>
              <a:t>pesce@inea.it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5124" name="Immagine 3" descr="BaseSlid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31763" y="206375"/>
            <a:ext cx="7820026" cy="8604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 variabili macro di settore</a:t>
            </a:r>
          </a:p>
        </p:txBody>
      </p:sp>
      <p:sp>
        <p:nvSpPr>
          <p:cNvPr id="5126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5127" name="CasellaDiTesto 1"/>
          <p:cNvSpPr txBox="1">
            <a:spLocks noChangeArrowheads="1"/>
          </p:cNvSpPr>
          <p:nvPr/>
        </p:nvSpPr>
        <p:spPr bwMode="auto">
          <a:xfrm>
            <a:off x="4143375" y="3929063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rgbClr val="FFFFFF"/>
                </a:solidFill>
              </a:rPr>
              <a:t>Valore aggiunto Agricolo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1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Produttività terra e lavoro</a:t>
            </a:r>
          </a:p>
        </p:txBody>
      </p:sp>
      <p:sp>
        <p:nvSpPr>
          <p:cNvPr id="5128" name="CasellaDiTesto 1"/>
          <p:cNvSpPr txBox="1">
            <a:spLocks noChangeArrowheads="1"/>
          </p:cNvSpPr>
          <p:nvPr/>
        </p:nvSpPr>
        <p:spPr bwMode="auto">
          <a:xfrm>
            <a:off x="2928938" y="3143250"/>
            <a:ext cx="1143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Lato della domanda: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Investimenti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Consumi</a:t>
            </a:r>
          </a:p>
        </p:txBody>
      </p:sp>
      <p:sp>
        <p:nvSpPr>
          <p:cNvPr id="5129" name="CasellaDiTesto 1"/>
          <p:cNvSpPr txBox="1">
            <a:spLocks noChangeArrowheads="1"/>
          </p:cNvSpPr>
          <p:nvPr/>
        </p:nvSpPr>
        <p:spPr bwMode="auto">
          <a:xfrm>
            <a:off x="3429000" y="2071688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Credito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4" name="ShockwaveFlash1" r:id="rId2" imgW="1828800" imgH="1828800"/>
        </mc:Choice>
        <mc:Fallback>
          <p:control name="ShockwaveFlash1" r:id="rId2" imgW="1828800" imgH="1828800">
            <p:pic>
              <p:nvPicPr>
                <p:cNvPr id="513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09550" y="1319213"/>
                  <a:ext cx="8334375" cy="5230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7172" name="Immagine 3" descr="BaseSlid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31763" y="206375"/>
            <a:ext cx="7820026" cy="8604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 differenze regionali</a:t>
            </a:r>
          </a:p>
        </p:txBody>
      </p:sp>
      <p:sp>
        <p:nvSpPr>
          <p:cNvPr id="7174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7175" name="CasellaDiTesto 1"/>
          <p:cNvSpPr txBox="1">
            <a:spLocks noChangeArrowheads="1"/>
          </p:cNvSpPr>
          <p:nvPr/>
        </p:nvSpPr>
        <p:spPr bwMode="auto">
          <a:xfrm>
            <a:off x="4143375" y="3929063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rgbClr val="FFFFFF"/>
                </a:solidFill>
              </a:rPr>
              <a:t>Valore aggiunto Agricolo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1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Produttività terra e lavoro</a:t>
            </a:r>
          </a:p>
        </p:txBody>
      </p:sp>
      <p:sp>
        <p:nvSpPr>
          <p:cNvPr id="7176" name="CasellaDiTesto 1"/>
          <p:cNvSpPr txBox="1">
            <a:spLocks noChangeArrowheads="1"/>
          </p:cNvSpPr>
          <p:nvPr/>
        </p:nvSpPr>
        <p:spPr bwMode="auto">
          <a:xfrm>
            <a:off x="2928938" y="3143250"/>
            <a:ext cx="1143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Lato della domanda: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Investimenti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Consumi</a:t>
            </a:r>
          </a:p>
        </p:txBody>
      </p:sp>
      <p:sp>
        <p:nvSpPr>
          <p:cNvPr id="7177" name="CasellaDiTesto 1"/>
          <p:cNvSpPr txBox="1">
            <a:spLocks noChangeArrowheads="1"/>
          </p:cNvSpPr>
          <p:nvPr/>
        </p:nvSpPr>
        <p:spPr bwMode="auto">
          <a:xfrm>
            <a:off x="3429000" y="2071688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Credito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82" name="ShockwaveFlash1" r:id="rId2" imgW="1828800" imgH="1828800"/>
        </mc:Choice>
        <mc:Fallback>
          <p:control name="ShockwaveFlash1" r:id="rId2" imgW="1828800" imgH="1828800">
            <p:pic>
              <p:nvPicPr>
                <p:cNvPr id="717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09550" y="1319213"/>
                  <a:ext cx="8334375" cy="5230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9220" name="Immagine 3" descr="BaseSlid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31763" y="206375"/>
            <a:ext cx="7820026" cy="8604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supporto al settore</a:t>
            </a:r>
          </a:p>
        </p:txBody>
      </p:sp>
      <p:sp>
        <p:nvSpPr>
          <p:cNvPr id="9222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9223" name="CasellaDiTesto 1"/>
          <p:cNvSpPr txBox="1">
            <a:spLocks noChangeArrowheads="1"/>
          </p:cNvSpPr>
          <p:nvPr/>
        </p:nvSpPr>
        <p:spPr bwMode="auto">
          <a:xfrm>
            <a:off x="4143375" y="3929063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rgbClr val="FFFFFF"/>
                </a:solidFill>
              </a:rPr>
              <a:t>Valore aggiunto Agricolo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11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Produttività terra e lavoro</a:t>
            </a:r>
          </a:p>
        </p:txBody>
      </p:sp>
      <p:sp>
        <p:nvSpPr>
          <p:cNvPr id="9224" name="CasellaDiTesto 1"/>
          <p:cNvSpPr txBox="1">
            <a:spLocks noChangeArrowheads="1"/>
          </p:cNvSpPr>
          <p:nvPr/>
        </p:nvSpPr>
        <p:spPr bwMode="auto">
          <a:xfrm>
            <a:off x="2928938" y="3143250"/>
            <a:ext cx="1143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Lato della domanda: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Investimenti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Consumi</a:t>
            </a:r>
          </a:p>
        </p:txBody>
      </p:sp>
      <p:sp>
        <p:nvSpPr>
          <p:cNvPr id="9225" name="CasellaDiTesto 1"/>
          <p:cNvSpPr txBox="1">
            <a:spLocks noChangeArrowheads="1"/>
          </p:cNvSpPr>
          <p:nvPr/>
        </p:nvSpPr>
        <p:spPr bwMode="auto">
          <a:xfrm>
            <a:off x="3429000" y="2071688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Credito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30" name="ShockwaveFlash1" r:id="rId2" imgW="1828800" imgH="1828800"/>
        </mc:Choice>
        <mc:Fallback>
          <p:control name="ShockwaveFlash1" r:id="rId2" imgW="1828800" imgH="1828800">
            <p:pic>
              <p:nvPicPr>
                <p:cNvPr id="92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09550" y="1319213"/>
                  <a:ext cx="8334375" cy="5230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11268" name="Immagine 3" descr="BaseSlid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31763" y="206375"/>
            <a:ext cx="7820026" cy="83026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 dati strutturali e lo scenario micro e </a:t>
            </a:r>
          </a:p>
        </p:txBody>
      </p:sp>
      <p:sp>
        <p:nvSpPr>
          <p:cNvPr id="11270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11271" name="CasellaDiTesto 1"/>
          <p:cNvSpPr txBox="1">
            <a:spLocks noChangeArrowheads="1"/>
          </p:cNvSpPr>
          <p:nvPr/>
        </p:nvSpPr>
        <p:spPr bwMode="auto">
          <a:xfrm>
            <a:off x="3429000" y="2071688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100" b="1">
                <a:solidFill>
                  <a:schemeClr val="bg1"/>
                </a:solidFill>
              </a:rPr>
              <a:t>Credito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1163638"/>
            <a:ext cx="877093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b="1" u="sng" dirty="0"/>
              <a:t>Dati strutturali: </a:t>
            </a:r>
            <a:r>
              <a:rPr lang="it-IT" sz="2000" dirty="0"/>
              <a:t>progressiva ristrutturazione del settore, variazioni nella composizione dell’occupazione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763" y="1893888"/>
            <a:ext cx="2851150" cy="4324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500" b="1" u="sng" dirty="0"/>
              <a:t>RICA</a:t>
            </a:r>
            <a:r>
              <a:rPr lang="it-IT" sz="2500" dirty="0"/>
              <a:t>: crescita della PLV (58 mila Euro/azienda) ma aumento dei costi correnti (dati 2012). </a:t>
            </a:r>
          </a:p>
          <a:p>
            <a:pPr>
              <a:defRPr/>
            </a:pPr>
            <a:r>
              <a:rPr lang="it-IT" sz="2500" dirty="0"/>
              <a:t>Il 70% del reddito familiare proviene da quello aziendale. </a:t>
            </a:r>
          </a:p>
          <a:p>
            <a:pPr>
              <a:defRPr/>
            </a:pPr>
            <a:r>
              <a:rPr lang="it-IT" sz="2500" dirty="0"/>
              <a:t>Con </a:t>
            </a:r>
            <a:r>
              <a:rPr lang="it-IT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 differenziazioni territoriali</a:t>
            </a:r>
            <a:endParaRPr lang="it-IT" sz="2500" dirty="0"/>
          </a:p>
        </p:txBody>
      </p:sp>
      <p:sp>
        <p:nvSpPr>
          <p:cNvPr id="12" name="Rettangolo 11"/>
          <p:cNvSpPr/>
          <p:nvPr/>
        </p:nvSpPr>
        <p:spPr>
          <a:xfrm>
            <a:off x="209550" y="6356350"/>
            <a:ext cx="8477250" cy="477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500" b="1" u="sng" dirty="0"/>
              <a:t>Particolare attenzione alle differenziazioni territoriali</a:t>
            </a:r>
            <a:endParaRPr lang="it-IT" sz="25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9" name="ShockwaveFlash1" r:id="rId2" imgW="1828800" imgH="1828800"/>
        </mc:Choice>
        <mc:Fallback>
          <p:control name="ShockwaveFlash1" r:id="rId2" imgW="1828800" imgH="1828800">
            <p:pic>
              <p:nvPicPr>
                <p:cNvPr id="1127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325813" y="1754188"/>
                  <a:ext cx="5445125" cy="4551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13316" name="Immagine 3" descr="Base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31763" y="206375"/>
            <a:ext cx="7820026" cy="8604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 differenze territoriali nella programmazione</a:t>
            </a:r>
          </a:p>
        </p:txBody>
      </p:sp>
      <p:sp>
        <p:nvSpPr>
          <p:cNvPr id="13319" name="CasellaDiTesto 1"/>
          <p:cNvSpPr txBox="1">
            <a:spLocks noChangeArrowheads="1"/>
          </p:cNvSpPr>
          <p:nvPr/>
        </p:nvSpPr>
        <p:spPr bwMode="auto">
          <a:xfrm>
            <a:off x="531813" y="1174750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pic>
        <p:nvPicPr>
          <p:cNvPr id="13320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/>
          <a:stretch>
            <a:fillRect/>
          </a:stretch>
        </p:blipFill>
        <p:spPr bwMode="auto">
          <a:xfrm>
            <a:off x="5819775" y="2087563"/>
            <a:ext cx="333216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r="7166"/>
          <a:stretch>
            <a:fillRect/>
          </a:stretch>
        </p:blipFill>
        <p:spPr bwMode="auto">
          <a:xfrm>
            <a:off x="2917825" y="2114550"/>
            <a:ext cx="31178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525" y="1311275"/>
            <a:ext cx="30416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Aree LEADER per settore di attività prevalente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3575" y="1323975"/>
            <a:ext cx="30416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Mappatura delle aree rurali 2014-2020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02350" y="1346200"/>
            <a:ext cx="30416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Localizzazione aree interne</a:t>
            </a:r>
          </a:p>
        </p:txBody>
      </p:sp>
      <p:pic>
        <p:nvPicPr>
          <p:cNvPr id="13325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1344" r="7059" b="12740"/>
          <a:stretch>
            <a:fillRect/>
          </a:stretch>
        </p:blipFill>
        <p:spPr bwMode="auto">
          <a:xfrm>
            <a:off x="-41275" y="2203450"/>
            <a:ext cx="3030538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15364" name="Immagine 3" descr="BaseSlid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03188" y="206375"/>
            <a:ext cx="7820026" cy="7080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L’approfondimento sulla PAC di domani – le scelte nazionali (1)</a:t>
            </a:r>
          </a:p>
        </p:txBody>
      </p:sp>
      <p:graphicFrame>
        <p:nvGraphicFramePr>
          <p:cNvPr id="15367" name="Object 3"/>
          <p:cNvGraphicFramePr>
            <a:graphicFrameLocks noChangeAspect="1"/>
          </p:cNvGraphicFramePr>
          <p:nvPr/>
        </p:nvGraphicFramePr>
        <p:xfrm>
          <a:off x="0" y="3600450"/>
          <a:ext cx="9155113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Foglio di lavoro" r:id="rId5" imgW="7362743" imgH="2238300" progId="">
                  <p:embed/>
                </p:oleObj>
              </mc:Choice>
              <mc:Fallback>
                <p:oleObj name="Foglio di lavoro" r:id="rId5" imgW="7362743" imgH="22383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00450"/>
                        <a:ext cx="9155113" cy="2782888"/>
                      </a:xfrm>
                      <a:prstGeom prst="rect">
                        <a:avLst/>
                      </a:prstGeom>
                      <a:solidFill>
                        <a:srgbClr val="C4BD9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CasellaDiTesto 1"/>
          <p:cNvSpPr txBox="1">
            <a:spLocks noChangeArrowheads="1"/>
          </p:cNvSpPr>
          <p:nvPr/>
        </p:nvSpPr>
        <p:spPr bwMode="auto">
          <a:xfrm>
            <a:off x="0" y="1150938"/>
            <a:ext cx="8556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sz="1800">
                <a:latin typeface="Arial" panose="020B0604020202020204" pitchFamily="34" charset="0"/>
              </a:rPr>
              <a:t>Semplificazione: dimensione minima, requisiti minimi, regime dei piccoli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sz="1800">
                <a:latin typeface="Arial" panose="020B0604020202020204" pitchFamily="34" charset="0"/>
              </a:rPr>
              <a:t>Definizioni di agricoltore attivo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sz="1800">
                <a:latin typeface="Arial" panose="020B0604020202020204" pitchFamily="34" charset="0"/>
              </a:rPr>
              <a:t>Componenti facoltative attivate: sostegno accoppiato, pagamento giovani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sz="1800">
                <a:latin typeface="Arial" panose="020B0604020202020204" pitchFamily="34" charset="0"/>
              </a:rPr>
              <a:t>Modalità di assegnazione dei pagamenti diretti: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sz="1800">
                <a:latin typeface="Arial" panose="020B0604020202020204" pitchFamily="34" charset="0"/>
              </a:rPr>
              <a:t>Italia regione unica; tutta la superficie ammissibile;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it-IT" sz="1800">
                <a:latin typeface="Arial" panose="020B0604020202020204" pitchFamily="34" charset="0"/>
              </a:rPr>
              <a:t>processo di convergenza del pagamento di base (parziale e graduale in cinque anni, 2015-2019) e applicazione del greening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5"/>
            </a:pPr>
            <a:r>
              <a:rPr lang="it-IT" sz="1800">
                <a:latin typeface="Arial" panose="020B0604020202020204" pitchFamily="34" charset="0"/>
              </a:rPr>
              <a:t>Componenti pagamenti diretti e risorse finanziarie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t-IT"/>
          </a:p>
        </p:txBody>
      </p:sp>
      <p:pic>
        <p:nvPicPr>
          <p:cNvPr id="17412" name="Immagine 3" descr="Base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asellaDiTesto 9"/>
          <p:cNvSpPr txBox="1">
            <a:spLocks noChangeArrowheads="1"/>
          </p:cNvSpPr>
          <p:nvPr/>
        </p:nvSpPr>
        <p:spPr bwMode="auto">
          <a:xfrm>
            <a:off x="209550" y="4684713"/>
            <a:ext cx="8664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31763" y="206375"/>
            <a:ext cx="7820026" cy="7080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Il Rapporto sullo Stato dell’Agricoltura 2014.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L’approfondimento sulla PAC di domani – le scelte nazionali (2)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9875" y="1157288"/>
            <a:ext cx="8080375" cy="4464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200" dirty="0">
                <a:latin typeface="+mn-lt"/>
                <a:cs typeface="Arial" charset="0"/>
              </a:rPr>
              <a:t>I principali </a:t>
            </a:r>
            <a:r>
              <a:rPr lang="it-IT" sz="2200" b="1" dirty="0">
                <a:latin typeface="+mn-lt"/>
                <a:cs typeface="Arial" charset="0"/>
              </a:rPr>
              <a:t>settori </a:t>
            </a:r>
            <a:r>
              <a:rPr lang="it-IT" sz="2200" dirty="0">
                <a:latin typeface="+mn-lt"/>
                <a:cs typeface="Arial" charset="0"/>
              </a:rPr>
              <a:t>interessati dagli interventi accoppiati per favorire la </a:t>
            </a:r>
            <a:r>
              <a:rPr lang="it-IT" sz="2200" b="1" dirty="0">
                <a:latin typeface="+mn-lt"/>
                <a:cs typeface="Arial" charset="0"/>
              </a:rPr>
              <a:t>sostenibilità </a:t>
            </a:r>
            <a:r>
              <a:rPr lang="it-IT" sz="2200" dirty="0">
                <a:latin typeface="+mn-lt"/>
                <a:cs typeface="Arial" charset="0"/>
              </a:rPr>
              <a:t>e aumentare la </a:t>
            </a:r>
            <a:r>
              <a:rPr lang="it-IT" sz="2200" b="1" dirty="0">
                <a:latin typeface="+mn-lt"/>
                <a:cs typeface="Arial" charset="0"/>
              </a:rPr>
              <a:t>competitività </a:t>
            </a:r>
            <a:r>
              <a:rPr lang="it-IT" sz="2200" dirty="0">
                <a:latin typeface="+mn-lt"/>
                <a:cs typeface="Arial" charset="0"/>
              </a:rPr>
              <a:t>sono: </a:t>
            </a:r>
          </a:p>
          <a:p>
            <a:pPr eaLnBrk="1" hangingPunct="1">
              <a:defRPr/>
            </a:pPr>
            <a:endParaRPr lang="it-IT" sz="2200" dirty="0">
              <a:latin typeface="+mn-lt"/>
              <a:cs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it-IT" sz="2200" b="1" dirty="0">
                <a:latin typeface="+mn-lt"/>
                <a:cs typeface="Arial" charset="0"/>
              </a:rPr>
              <a:t>Zootecnia </a:t>
            </a:r>
            <a:r>
              <a:rPr lang="it-IT" sz="2200" dirty="0">
                <a:latin typeface="+mn-lt"/>
                <a:cs typeface="Arial" charset="0"/>
              </a:rPr>
              <a:t>da carne e da latte</a:t>
            </a:r>
            <a:r>
              <a:rPr lang="it-IT" sz="2200" b="1" dirty="0">
                <a:latin typeface="+mn-lt"/>
                <a:cs typeface="Arial" charset="0"/>
              </a:rPr>
              <a:t>: </a:t>
            </a:r>
            <a:r>
              <a:rPr lang="it-IT" sz="2200" dirty="0">
                <a:latin typeface="+mn-lt"/>
                <a:cs typeface="Arial" charset="0"/>
              </a:rPr>
              <a:t>€ 210.500.000 (49%)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it-IT" sz="2200" b="1" dirty="0">
                <a:latin typeface="+mn-lt"/>
                <a:cs typeface="Arial" charset="0"/>
              </a:rPr>
              <a:t>Piano proteico</a:t>
            </a:r>
            <a:r>
              <a:rPr lang="it-IT" sz="2200" dirty="0">
                <a:latin typeface="+mn-lt"/>
                <a:cs typeface="Arial" charset="0"/>
              </a:rPr>
              <a:t>* </a:t>
            </a:r>
            <a:r>
              <a:rPr lang="it-IT" sz="2200" b="1" dirty="0">
                <a:latin typeface="+mn-lt"/>
                <a:cs typeface="Arial" charset="0"/>
              </a:rPr>
              <a:t>e grano duro: </a:t>
            </a:r>
            <a:r>
              <a:rPr lang="it-IT" sz="2200" dirty="0">
                <a:latin typeface="+mn-lt"/>
                <a:cs typeface="Arial" charset="0"/>
              </a:rPr>
              <a:t>€ 95.400.000 (22%)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it-IT" sz="2200" b="1" dirty="0">
                <a:latin typeface="+mn-lt"/>
                <a:cs typeface="Arial" charset="0"/>
              </a:rPr>
              <a:t>Altri Seminativi</a:t>
            </a:r>
            <a:r>
              <a:rPr lang="it-IT" sz="2200" dirty="0">
                <a:latin typeface="+mn-lt"/>
                <a:cs typeface="Arial" charset="0"/>
              </a:rPr>
              <a:t>**: € 50.800.000 (12%)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it-IT" sz="2200" b="1" dirty="0">
                <a:latin typeface="+mn-lt"/>
                <a:cs typeface="Arial" charset="0"/>
              </a:rPr>
              <a:t>Olivicoltura: </a:t>
            </a:r>
            <a:r>
              <a:rPr lang="it-IT" sz="2200" dirty="0">
                <a:latin typeface="+mn-lt"/>
                <a:cs typeface="Arial" charset="0"/>
              </a:rPr>
              <a:t>€70.000.000 (16%)</a:t>
            </a:r>
          </a:p>
          <a:p>
            <a:pPr eaLnBrk="1" hangingPunct="1">
              <a:defRPr/>
            </a:pPr>
            <a:endParaRPr lang="it-IT" sz="22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it-IT" sz="2200" dirty="0">
                <a:latin typeface="+mn-lt"/>
                <a:cs typeface="Arial" charset="0"/>
              </a:rPr>
              <a:t>*(colture </a:t>
            </a:r>
            <a:r>
              <a:rPr lang="it-IT" sz="2200" dirty="0" err="1">
                <a:latin typeface="+mn-lt"/>
                <a:cs typeface="Arial" charset="0"/>
              </a:rPr>
              <a:t>proteoleaginose</a:t>
            </a:r>
            <a:r>
              <a:rPr lang="it-IT" sz="2200" dirty="0">
                <a:latin typeface="+mn-lt"/>
                <a:cs typeface="Arial" charset="0"/>
              </a:rPr>
              <a:t> e proteiche da granella e erbai annuali di leguminose)</a:t>
            </a:r>
          </a:p>
          <a:p>
            <a:pPr eaLnBrk="1" hangingPunct="1">
              <a:defRPr/>
            </a:pPr>
            <a:r>
              <a:rPr lang="it-IT" sz="2200" dirty="0">
                <a:latin typeface="+mn-lt"/>
                <a:cs typeface="Arial" charset="0"/>
              </a:rPr>
              <a:t>**(riso, barbabietola da zucchero e pomodoro da industria) </a:t>
            </a:r>
          </a:p>
          <a:p>
            <a:pPr eaLnBrk="1" hangingPunct="1">
              <a:defRPr/>
            </a:pPr>
            <a:endParaRPr lang="it-IT" sz="22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 descr="BaseSlid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050" y="206375"/>
            <a:ext cx="8424863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Il Rapporto sullo Stato dell’Agricoltura 2014 </a:t>
            </a:r>
          </a:p>
          <a:p>
            <a:pPr algn="ctr" eaLnBrk="1" hangingPunct="1"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distribuzione territoriale delle risorse dei PB (1)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050" y="6488113"/>
            <a:ext cx="6689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Fonte: elaborazioni INEA su dati AGEA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65" name="ShockwaveFlash1" r:id="rId2" imgW="1828800" imgH="1828800"/>
        </mc:Choice>
        <mc:Fallback>
          <p:control name="ShockwaveFlash1" r:id="rId2" imgW="1828800" imgH="1828800">
            <p:pic>
              <p:nvPicPr>
                <p:cNvPr id="1946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9550" y="1319213"/>
                  <a:ext cx="8334375" cy="5230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574</Words>
  <Application>Microsoft Office PowerPoint</Application>
  <PresentationFormat>Presentazione su schermo (4:3)</PresentationFormat>
  <Paragraphs>108</Paragraphs>
  <Slides>13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Tema di Office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Sofia</dc:creator>
  <cp:lastModifiedBy>Pesce Alessandra</cp:lastModifiedBy>
  <cp:revision>170</cp:revision>
  <cp:lastPrinted>2014-10-14T13:21:01Z</cp:lastPrinted>
  <dcterms:created xsi:type="dcterms:W3CDTF">2011-01-24T11:03:37Z</dcterms:created>
  <dcterms:modified xsi:type="dcterms:W3CDTF">2014-10-14T13:48:35Z</dcterms:modified>
</cp:coreProperties>
</file>